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7" r:id="rId3"/>
    <p:sldId id="259" r:id="rId4"/>
    <p:sldId id="258" r:id="rId5"/>
    <p:sldId id="271" r:id="rId6"/>
    <p:sldId id="272" r:id="rId7"/>
    <p:sldId id="261" r:id="rId8"/>
    <p:sldId id="263" r:id="rId9"/>
    <p:sldId id="264" r:id="rId10"/>
    <p:sldId id="265" r:id="rId11"/>
    <p:sldId id="27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196" autoAdjust="0"/>
    <p:restoredTop sz="94660"/>
  </p:normalViewPr>
  <p:slideViewPr>
    <p:cSldViewPr snapToGrid="0">
      <p:cViewPr varScale="1">
        <p:scale>
          <a:sx n="70" d="100"/>
          <a:sy n="70" d="100"/>
        </p:scale>
        <p:origin x="90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transition spd="slow">
    <p:push dir="u"/>
  </p:transition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D67E1-3990-4CB7-9019-4CD039B9AF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PBIS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CF3597-FBDD-4BE6-9259-012EFDC628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Positive Behavior Interventions &amp; Supports</a:t>
            </a:r>
          </a:p>
        </p:txBody>
      </p:sp>
    </p:spTree>
    <p:extLst>
      <p:ext uri="{BB962C8B-B14F-4D97-AF65-F5344CB8AC3E}">
        <p14:creationId xmlns:p14="http://schemas.microsoft.com/office/powerpoint/2010/main" val="867672550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4473A-79BF-4FBA-9DD1-1B804F550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if’s….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48CA7-E208-46CC-BABD-94B33A474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300" y="2235200"/>
            <a:ext cx="10274300" cy="4229100"/>
          </a:xfrm>
        </p:spPr>
        <p:txBody>
          <a:bodyPr>
            <a:normAutofit/>
          </a:bodyPr>
          <a:lstStyle/>
          <a:p>
            <a:r>
              <a:rPr lang="en-US" dirty="0"/>
              <a:t>What if I lose my point sheet?</a:t>
            </a:r>
          </a:p>
          <a:p>
            <a:pPr lvl="1">
              <a:buClr>
                <a:srgbClr val="B31166"/>
              </a:buClr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It’s just like losing a wallet. You’re not getting that money back but you can have a new sheet and start earning new points.</a:t>
            </a:r>
          </a:p>
          <a:p>
            <a:pPr>
              <a:buClr>
                <a:srgbClr val="B31166"/>
              </a:buClr>
            </a:pPr>
            <a:r>
              <a:rPr lang="en-US" dirty="0"/>
              <a:t>What if I am absent?</a:t>
            </a:r>
          </a:p>
          <a:p>
            <a:pPr lvl="1"/>
            <a:r>
              <a:rPr lang="en-US" dirty="0"/>
              <a:t>You don’t earn points that day.</a:t>
            </a:r>
          </a:p>
          <a:p>
            <a:pPr lvl="1"/>
            <a:r>
              <a:rPr lang="en-US" dirty="0"/>
              <a:t>You can miss one day per week and still make the GOLD event! </a:t>
            </a:r>
          </a:p>
          <a:p>
            <a:r>
              <a:rPr lang="en-US" dirty="0"/>
              <a:t>What if I don’t fill out a personal goal?</a:t>
            </a:r>
          </a:p>
          <a:p>
            <a:pPr lvl="1"/>
            <a:r>
              <a:rPr lang="en-US" dirty="0"/>
              <a:t>Then you don’t get points! Ask for help if you aren’t sure what goal to pick. </a:t>
            </a:r>
          </a:p>
          <a:p>
            <a:r>
              <a:rPr lang="en-US" dirty="0"/>
              <a:t>These silly teachers, I’m just going to fill out my own point sheet!!!</a:t>
            </a:r>
          </a:p>
          <a:p>
            <a:pPr lvl="1"/>
            <a:r>
              <a:rPr lang="en-US" dirty="0"/>
              <a:t>The Order Form will be double checked by your teachers during their weekly meeting. They will know if it’s not their writing. </a:t>
            </a:r>
          </a:p>
        </p:txBody>
      </p:sp>
    </p:spTree>
    <p:extLst>
      <p:ext uri="{BB962C8B-B14F-4D97-AF65-F5344CB8AC3E}">
        <p14:creationId xmlns:p14="http://schemas.microsoft.com/office/powerpoint/2010/main" val="2058848703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11500" dirty="0"/>
              <a:t>Question?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540058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Point Sheet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527" y="2374116"/>
            <a:ext cx="10643616" cy="4023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/>
              <a:t>One point sheet per week!</a:t>
            </a:r>
          </a:p>
          <a:p>
            <a:r>
              <a:rPr lang="en-US" sz="2400" dirty="0"/>
              <a:t>The points you earn is your CA$H to spend!</a:t>
            </a:r>
          </a:p>
          <a:p>
            <a:r>
              <a:rPr lang="en-US" sz="2400" dirty="0"/>
              <a:t>Points reset every week. Monday is a fresh start! </a:t>
            </a:r>
          </a:p>
          <a:p>
            <a:r>
              <a:rPr lang="en-US" sz="2400" dirty="0"/>
              <a:t>You can earn 0, 1, or, 2 points per square. </a:t>
            </a:r>
          </a:p>
          <a:p>
            <a:r>
              <a:rPr lang="en-US" sz="2400" dirty="0"/>
              <a:t>You choose one personal goal for yourself!</a:t>
            </a:r>
          </a:p>
          <a:p>
            <a:r>
              <a:rPr lang="en-US" sz="2400" dirty="0"/>
              <a:t>You add up your own points to see if you make Friday’s Gold event!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5394792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8A8D8-B8E9-42AB-867F-4B53F70D5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one day looks like: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6EC6A98-FD38-4D7E-97DF-A72E41811F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7611419"/>
              </p:ext>
            </p:extLst>
          </p:nvPr>
        </p:nvGraphicFramePr>
        <p:xfrm>
          <a:off x="996949" y="2374900"/>
          <a:ext cx="10198101" cy="3784600"/>
        </p:xfrm>
        <a:graphic>
          <a:graphicData uri="http://schemas.openxmlformats.org/drawingml/2006/table">
            <a:tbl>
              <a:tblPr/>
              <a:tblGrid>
                <a:gridCol w="2314287">
                  <a:extLst>
                    <a:ext uri="{9D8B030D-6E8A-4147-A177-3AD203B41FA5}">
                      <a16:colId xmlns:a16="http://schemas.microsoft.com/office/drawing/2014/main" val="3375237022"/>
                    </a:ext>
                  </a:extLst>
                </a:gridCol>
                <a:gridCol w="1053970">
                  <a:extLst>
                    <a:ext uri="{9D8B030D-6E8A-4147-A177-3AD203B41FA5}">
                      <a16:colId xmlns:a16="http://schemas.microsoft.com/office/drawing/2014/main" val="1058950741"/>
                    </a:ext>
                  </a:extLst>
                </a:gridCol>
                <a:gridCol w="975692">
                  <a:extLst>
                    <a:ext uri="{9D8B030D-6E8A-4147-A177-3AD203B41FA5}">
                      <a16:colId xmlns:a16="http://schemas.microsoft.com/office/drawing/2014/main" val="2625461760"/>
                    </a:ext>
                  </a:extLst>
                </a:gridCol>
                <a:gridCol w="975692">
                  <a:extLst>
                    <a:ext uri="{9D8B030D-6E8A-4147-A177-3AD203B41FA5}">
                      <a16:colId xmlns:a16="http://schemas.microsoft.com/office/drawing/2014/main" val="951810026"/>
                    </a:ext>
                  </a:extLst>
                </a:gridCol>
                <a:gridCol w="975692">
                  <a:extLst>
                    <a:ext uri="{9D8B030D-6E8A-4147-A177-3AD203B41FA5}">
                      <a16:colId xmlns:a16="http://schemas.microsoft.com/office/drawing/2014/main" val="3755213289"/>
                    </a:ext>
                  </a:extLst>
                </a:gridCol>
                <a:gridCol w="975692">
                  <a:extLst>
                    <a:ext uri="{9D8B030D-6E8A-4147-A177-3AD203B41FA5}">
                      <a16:colId xmlns:a16="http://schemas.microsoft.com/office/drawing/2014/main" val="2259432984"/>
                    </a:ext>
                  </a:extLst>
                </a:gridCol>
                <a:gridCol w="975692">
                  <a:extLst>
                    <a:ext uri="{9D8B030D-6E8A-4147-A177-3AD203B41FA5}">
                      <a16:colId xmlns:a16="http://schemas.microsoft.com/office/drawing/2014/main" val="2781784870"/>
                    </a:ext>
                  </a:extLst>
                </a:gridCol>
                <a:gridCol w="975692">
                  <a:extLst>
                    <a:ext uri="{9D8B030D-6E8A-4147-A177-3AD203B41FA5}">
                      <a16:colId xmlns:a16="http://schemas.microsoft.com/office/drawing/2014/main" val="3922644252"/>
                    </a:ext>
                  </a:extLst>
                </a:gridCol>
                <a:gridCol w="975692">
                  <a:extLst>
                    <a:ext uri="{9D8B030D-6E8A-4147-A177-3AD203B41FA5}">
                      <a16:colId xmlns:a16="http://schemas.microsoft.com/office/drawing/2014/main" val="403825664"/>
                    </a:ext>
                  </a:extLst>
                </a:gridCol>
              </a:tblGrid>
              <a:tr h="2812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71801"/>
                  </a:ext>
                </a:extLst>
              </a:tr>
              <a:tr h="5625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effectLst/>
                          <a:latin typeface="Times New Roman" panose="02020603050405020304" pitchFamily="18" charset="0"/>
                        </a:rPr>
                        <a:t>Resilient</a:t>
                      </a:r>
                      <a:r>
                        <a:rPr lang="en-US" sz="1200" b="0" dirty="0">
                          <a:effectLst/>
                          <a:latin typeface="Times New Roman" panose="02020603050405020304" pitchFamily="18" charset="0"/>
                        </a:rPr>
                        <a:t> with attendance!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1771296"/>
                  </a:ext>
                </a:extLst>
              </a:tr>
              <a:tr h="5625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effectLst/>
                          <a:latin typeface="Times New Roman" panose="02020603050405020304" pitchFamily="18" charset="0"/>
                        </a:rPr>
                        <a:t>Respectful</a:t>
                      </a:r>
                      <a:r>
                        <a:rPr lang="en-US" sz="1200" b="0" dirty="0">
                          <a:effectLst/>
                          <a:latin typeface="Times New Roman" panose="02020603050405020304" pitchFamily="18" charset="0"/>
                        </a:rPr>
                        <a:t> to</a:t>
                      </a:r>
                      <a:r>
                        <a:rPr lang="en-US" sz="1200" b="0" baseline="0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Times New Roman" panose="02020603050405020304" pitchFamily="18" charset="0"/>
                        </a:rPr>
                        <a:t>learning!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33001"/>
                  </a:ext>
                </a:extLst>
              </a:tr>
              <a:tr h="6055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Restorative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with my behavior!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2005386"/>
                  </a:ext>
                </a:extLst>
              </a:tr>
              <a:tr h="9571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Personal Goal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4465143"/>
                  </a:ext>
                </a:extLst>
              </a:tr>
              <a:tr h="3857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131820" algn="r"/>
                        </a:tabLs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</a:rPr>
                        <a:t>Teacher:</a:t>
                      </a:r>
                      <a:endParaRPr lang="en-US" sz="10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2214122"/>
                  </a:ext>
                </a:extLst>
              </a:tr>
              <a:tr h="4297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131820" algn="r"/>
                        </a:tabLs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Total Points =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802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044513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DED12-5E02-486E-85AE-B346C46BA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RESILIENT </a:t>
            </a:r>
            <a:r>
              <a:rPr lang="en-US" sz="2400" dirty="0"/>
              <a:t>about attendance!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4527F-4644-46C4-82FC-1D6B905B6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14016"/>
            <a:ext cx="9854422" cy="3986784"/>
          </a:xfrm>
        </p:spPr>
        <p:txBody>
          <a:bodyPr>
            <a:normAutofit/>
          </a:bodyPr>
          <a:lstStyle/>
          <a:p>
            <a:r>
              <a:rPr lang="en-US" sz="3200" dirty="0"/>
              <a:t>I show up to school.</a:t>
            </a:r>
          </a:p>
          <a:p>
            <a:r>
              <a:rPr lang="en-US" sz="3200" dirty="0"/>
              <a:t>I am on time to class.</a:t>
            </a:r>
          </a:p>
          <a:p>
            <a:r>
              <a:rPr lang="en-US" sz="3200" dirty="0"/>
              <a:t>I stay in class.</a:t>
            </a:r>
          </a:p>
          <a:p>
            <a:r>
              <a:rPr lang="en-US" sz="3200" dirty="0"/>
              <a:t>I work through frustrating classwork.</a:t>
            </a:r>
          </a:p>
          <a:p>
            <a:r>
              <a:rPr lang="en-US" sz="3200" dirty="0"/>
              <a:t>I can return to class after fixing my frustration.</a:t>
            </a:r>
          </a:p>
          <a:p>
            <a:r>
              <a:rPr lang="en-US" sz="3200" dirty="0"/>
              <a:t>Every day is a fresh start!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939676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RESTORATIVE </a:t>
            </a:r>
            <a:r>
              <a:rPr lang="en-US" sz="2400" dirty="0"/>
              <a:t>with my behavior!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332937" cy="3603336"/>
          </a:xfrm>
        </p:spPr>
        <p:txBody>
          <a:bodyPr>
            <a:normAutofit fontScale="77500" lnSpcReduction="20000"/>
          </a:bodyPr>
          <a:lstStyle/>
          <a:p>
            <a:r>
              <a:rPr lang="en-US" sz="3200" dirty="0"/>
              <a:t>I will try to understand other people’s perspective.</a:t>
            </a:r>
          </a:p>
          <a:p>
            <a:r>
              <a:rPr lang="en-US" sz="3200" dirty="0"/>
              <a:t>I can fix mistakes or apologize.</a:t>
            </a:r>
          </a:p>
          <a:p>
            <a:r>
              <a:rPr lang="en-US" sz="3200" dirty="0"/>
              <a:t>I am kind to my classmates.</a:t>
            </a:r>
          </a:p>
          <a:p>
            <a:r>
              <a:rPr lang="en-US" sz="3200" dirty="0"/>
              <a:t>I am responsible for my actions.</a:t>
            </a:r>
          </a:p>
          <a:p>
            <a:r>
              <a:rPr lang="en-US" sz="3200" dirty="0"/>
              <a:t>I show sympathy for others.</a:t>
            </a:r>
          </a:p>
          <a:p>
            <a:r>
              <a:rPr lang="en-US" sz="3200" dirty="0"/>
              <a:t>If I can’t say something nice, I won’t say anything mean!</a:t>
            </a:r>
          </a:p>
          <a:p>
            <a:r>
              <a:rPr lang="en-US" sz="3200" dirty="0"/>
              <a:t>I will participate in restorative justice circles to fix drama and problems. </a:t>
            </a:r>
          </a:p>
        </p:txBody>
      </p:sp>
    </p:spTree>
    <p:extLst>
      <p:ext uri="{BB962C8B-B14F-4D97-AF65-F5344CB8AC3E}">
        <p14:creationId xmlns:p14="http://schemas.microsoft.com/office/powerpoint/2010/main" val="1151243869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RESPECTFUL </a:t>
            </a:r>
            <a:r>
              <a:rPr lang="en-US" sz="2400" dirty="0"/>
              <a:t>about learning!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438400"/>
            <a:ext cx="9332937" cy="3900055"/>
          </a:xfrm>
        </p:spPr>
        <p:txBody>
          <a:bodyPr>
            <a:normAutofit/>
          </a:bodyPr>
          <a:lstStyle/>
          <a:p>
            <a:pPr lvl="1"/>
            <a:r>
              <a:rPr lang="en-US" sz="2400" dirty="0"/>
              <a:t>I try to get good grades.</a:t>
            </a:r>
          </a:p>
          <a:p>
            <a:pPr lvl="1"/>
            <a:r>
              <a:rPr lang="en-US" sz="2400" dirty="0"/>
              <a:t>I listen when my teacher is teaching.</a:t>
            </a:r>
          </a:p>
          <a:p>
            <a:pPr lvl="1"/>
            <a:r>
              <a:rPr lang="en-US" sz="2400" dirty="0"/>
              <a:t>I ask for help when I need it.</a:t>
            </a:r>
          </a:p>
          <a:p>
            <a:pPr lvl="1"/>
            <a:r>
              <a:rPr lang="en-US" sz="2400" dirty="0"/>
              <a:t>I respect my classmates that are trying to learn.   </a:t>
            </a:r>
          </a:p>
          <a:p>
            <a:pPr lvl="1"/>
            <a:r>
              <a:rPr lang="en-US" sz="2400" dirty="0"/>
              <a:t>I am working hard to graduate one day!</a:t>
            </a:r>
          </a:p>
          <a:p>
            <a:pPr lvl="1"/>
            <a:r>
              <a:rPr lang="en-US" sz="2400" dirty="0"/>
              <a:t>I know a good education will help me have a better future!</a:t>
            </a:r>
          </a:p>
          <a:p>
            <a:pPr lvl="1"/>
            <a:r>
              <a:rPr lang="en-US" sz="2400" dirty="0"/>
              <a:t>I respect that everyone learns differently. </a:t>
            </a:r>
          </a:p>
        </p:txBody>
      </p:sp>
    </p:spTree>
    <p:extLst>
      <p:ext uri="{BB962C8B-B14F-4D97-AF65-F5344CB8AC3E}">
        <p14:creationId xmlns:p14="http://schemas.microsoft.com/office/powerpoint/2010/main" val="12804681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773D8-7582-4BE1-ABD3-3E42B6117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Game Break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2BC4F-F8C3-4317-A249-CBA2777AD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Look at your point sheet closely. Check out the front and back. Do you understand how the numbers are added up?</a:t>
            </a:r>
          </a:p>
          <a:p>
            <a:r>
              <a:rPr lang="en-US" sz="2000" b="1" dirty="0"/>
              <a:t>Questions???</a:t>
            </a:r>
            <a:endParaRPr lang="en-US" b="1" u="sng" dirty="0"/>
          </a:p>
          <a:p>
            <a:r>
              <a:rPr lang="en-US" b="1" u="sng" dirty="0"/>
              <a:t>POP QUIZ:</a:t>
            </a:r>
          </a:p>
          <a:p>
            <a:pPr lvl="1"/>
            <a:r>
              <a:rPr lang="en-US" sz="1800" i="1" dirty="0"/>
              <a:t>How many total points can you get per week?</a:t>
            </a:r>
          </a:p>
          <a:p>
            <a:pPr lvl="1"/>
            <a:r>
              <a:rPr lang="en-US" sz="1800" i="1" dirty="0"/>
              <a:t>How many total points can you earn per day?</a:t>
            </a:r>
          </a:p>
          <a:p>
            <a:pPr lvl="1"/>
            <a:r>
              <a:rPr lang="en-US" sz="1800" i="1" dirty="0"/>
              <a:t>How many points do you need to attend the event?</a:t>
            </a:r>
          </a:p>
          <a:p>
            <a:pPr lvl="1"/>
            <a:r>
              <a:rPr lang="en-US" sz="1800" i="1" dirty="0"/>
              <a:t>What are the three different point values a student can earn per square? </a:t>
            </a:r>
          </a:p>
          <a:p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7085696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208E8-1539-4707-AEC6-4D763995E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 Form </a:t>
            </a:r>
            <a:r>
              <a:rPr lang="en-US" sz="2000" dirty="0"/>
              <a:t>(the new candy cart)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005DF-BEBB-49E6-87FB-958F744935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84044"/>
            <a:ext cx="9781270" cy="3760724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Points are added up Friday during 8</a:t>
            </a:r>
            <a:r>
              <a:rPr lang="en-US" sz="2800" baseline="30000" dirty="0"/>
              <a:t>th</a:t>
            </a:r>
            <a:r>
              <a:rPr lang="en-US" sz="2800" dirty="0"/>
              <a:t> period.</a:t>
            </a:r>
          </a:p>
          <a:p>
            <a:r>
              <a:rPr lang="en-US" sz="2800" dirty="0"/>
              <a:t>Once you have your total points, you can fill out your Order form.</a:t>
            </a:r>
          </a:p>
          <a:p>
            <a:r>
              <a:rPr lang="en-US" sz="2800" dirty="0"/>
              <a:t>Candy and dress down passes are handed out Monday. </a:t>
            </a:r>
          </a:p>
          <a:p>
            <a:r>
              <a:rPr lang="en-US" sz="2800" dirty="0"/>
              <a:t>When you dress down you must show your pass at the front door. </a:t>
            </a:r>
          </a:p>
          <a:p>
            <a:r>
              <a:rPr lang="en-US" sz="2800" dirty="0"/>
              <a:t>You receive the Dress Down pass on Monday, but you can only use it: </a:t>
            </a:r>
            <a:r>
              <a:rPr lang="en-US" sz="2800" b="1" i="1" dirty="0"/>
              <a:t>Tuesday, Wednesday, Thursday, or Friday.</a:t>
            </a:r>
          </a:p>
          <a:p>
            <a:r>
              <a:rPr lang="en-US" sz="2800" dirty="0"/>
              <a:t>You will be given a clip or lanyard to have the pass visible all day. </a:t>
            </a:r>
          </a:p>
        </p:txBody>
      </p:sp>
    </p:spTree>
    <p:extLst>
      <p:ext uri="{BB962C8B-B14F-4D97-AF65-F5344CB8AC3E}">
        <p14:creationId xmlns:p14="http://schemas.microsoft.com/office/powerpoint/2010/main" val="2371535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C782D-2469-426F-933C-2737637C0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Gold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6171F-3B1E-443F-9697-8343D184C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59152"/>
            <a:ext cx="9561814" cy="3968496"/>
          </a:xfrm>
        </p:spPr>
        <p:txBody>
          <a:bodyPr>
            <a:normAutofit/>
          </a:bodyPr>
          <a:lstStyle/>
          <a:p>
            <a:r>
              <a:rPr lang="en-US" sz="2800" dirty="0"/>
              <a:t>Every Friday!</a:t>
            </a:r>
          </a:p>
          <a:p>
            <a:r>
              <a:rPr lang="en-US" sz="2800" dirty="0"/>
              <a:t>Takes place 8</a:t>
            </a:r>
            <a:r>
              <a:rPr lang="en-US" sz="2800" baseline="30000" dirty="0"/>
              <a:t>th</a:t>
            </a:r>
            <a:r>
              <a:rPr lang="en-US" sz="2800" dirty="0"/>
              <a:t> period in the gym.</a:t>
            </a:r>
          </a:p>
          <a:p>
            <a:r>
              <a:rPr lang="en-US" sz="2800" dirty="0"/>
              <a:t>Must earn about 80% of your points to attend.</a:t>
            </a:r>
          </a:p>
          <a:p>
            <a:r>
              <a:rPr lang="en-US" sz="2800" dirty="0"/>
              <a:t>Must complete </a:t>
            </a:r>
            <a:r>
              <a:rPr lang="en-US" sz="2800" u="sng" dirty="0"/>
              <a:t>Self-Reflection</a:t>
            </a:r>
            <a:r>
              <a:rPr lang="en-US" sz="2800" dirty="0"/>
              <a:t> </a:t>
            </a:r>
            <a:r>
              <a:rPr lang="en-US" sz="2800" b="1" dirty="0"/>
              <a:t>AND</a:t>
            </a:r>
            <a:r>
              <a:rPr lang="en-US" sz="2800" dirty="0"/>
              <a:t> have 8</a:t>
            </a:r>
            <a:r>
              <a:rPr lang="en-US" sz="2800" baseline="30000" dirty="0"/>
              <a:t>th</a:t>
            </a:r>
            <a:r>
              <a:rPr lang="en-US" sz="2800" dirty="0"/>
              <a:t> period teacher’s signature to leave class. (Bottom left of back page)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282969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444</TotalTime>
  <Words>638</Words>
  <Application>Microsoft Office PowerPoint</Application>
  <PresentationFormat>Widescreen</PresentationFormat>
  <Paragraphs>129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Times New Roman</vt:lpstr>
      <vt:lpstr>Wingdings 3</vt:lpstr>
      <vt:lpstr>Ion Boardroom</vt:lpstr>
      <vt:lpstr>PBIS </vt:lpstr>
      <vt:lpstr>New Point Sheet</vt:lpstr>
      <vt:lpstr>What one day looks like:</vt:lpstr>
      <vt:lpstr>RESILIENT about attendance!</vt:lpstr>
      <vt:lpstr>RESTORATIVE with my behavior!</vt:lpstr>
      <vt:lpstr>RESPECTFUL about learning!</vt:lpstr>
      <vt:lpstr>Game Break</vt:lpstr>
      <vt:lpstr>Order Form (the new candy cart)</vt:lpstr>
      <vt:lpstr>Gold Events</vt:lpstr>
      <vt:lpstr>What if’s….</vt:lpstr>
      <vt:lpstr>Question?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PBIS</dc:title>
  <dc:creator>Owens, Lindsay S</dc:creator>
  <cp:lastModifiedBy>Zumwalt, Marcus K</cp:lastModifiedBy>
  <cp:revision>26</cp:revision>
  <dcterms:created xsi:type="dcterms:W3CDTF">2018-08-24T16:01:13Z</dcterms:created>
  <dcterms:modified xsi:type="dcterms:W3CDTF">2018-09-11T15:23:31Z</dcterms:modified>
</cp:coreProperties>
</file>